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042" r:id="rId1"/>
  </p:sldMasterIdLst>
  <p:sldIdLst>
    <p:sldId id="266" r:id="rId2"/>
    <p:sldId id="272" r:id="rId3"/>
    <p:sldId id="270" r:id="rId4"/>
    <p:sldId id="274" r:id="rId5"/>
    <p:sldId id="27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3225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519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4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038431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7660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32985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3509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4401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031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101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701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493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4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751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045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68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522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9/13/2023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5556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43" r:id="rId1"/>
    <p:sldLayoutId id="2147484044" r:id="rId2"/>
    <p:sldLayoutId id="2147484045" r:id="rId3"/>
    <p:sldLayoutId id="2147484046" r:id="rId4"/>
    <p:sldLayoutId id="2147484047" r:id="rId5"/>
    <p:sldLayoutId id="2147484048" r:id="rId6"/>
    <p:sldLayoutId id="2147484049" r:id="rId7"/>
    <p:sldLayoutId id="2147484050" r:id="rId8"/>
    <p:sldLayoutId id="2147484051" r:id="rId9"/>
    <p:sldLayoutId id="2147484052" r:id="rId10"/>
    <p:sldLayoutId id="2147484053" r:id="rId11"/>
    <p:sldLayoutId id="2147484054" r:id="rId12"/>
    <p:sldLayoutId id="2147484055" r:id="rId13"/>
    <p:sldLayoutId id="2147484056" r:id="rId14"/>
    <p:sldLayoutId id="2147484057" r:id="rId15"/>
    <p:sldLayoutId id="2147484058" r:id="rId16"/>
    <p:sldLayoutId id="21474840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9FA27C4-D6FC-9CD1-B38A-DA630481D3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2630"/>
          <a:stretch/>
        </p:blipFill>
        <p:spPr>
          <a:xfrm>
            <a:off x="0" y="0"/>
            <a:ext cx="12192000" cy="1191237"/>
          </a:xfrm>
          <a:prstGeom prst="rect">
            <a:avLst/>
          </a:prstGeom>
        </p:spPr>
      </p:pic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8E106DDE-C7A4-7C92-251E-AAFB17657AD1}"/>
              </a:ext>
            </a:extLst>
          </p:cNvPr>
          <p:cNvSpPr txBox="1">
            <a:spLocks/>
          </p:cNvSpPr>
          <p:nvPr/>
        </p:nvSpPr>
        <p:spPr>
          <a:xfrm>
            <a:off x="3913628" y="1570130"/>
            <a:ext cx="8020853" cy="8891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ru-RU" sz="1800" b="1" i="1" dirty="0">
                <a:solidFill>
                  <a:schemeClr val="tx1"/>
                </a:solidFill>
              </a:rPr>
              <a:t>Приказ Министерства просвещения Российской Федерации и Федеральной службы по надзору в сфере образования и науки (Рособрнадзор) от 22.02.2023 № 131/274 </a:t>
            </a: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FB38E566-9C8C-1ACD-1141-2CD448D6B25C}"/>
              </a:ext>
            </a:extLst>
          </p:cNvPr>
          <p:cNvSpPr txBox="1">
            <a:spLocks/>
          </p:cNvSpPr>
          <p:nvPr/>
        </p:nvSpPr>
        <p:spPr>
          <a:xfrm>
            <a:off x="780289" y="505256"/>
            <a:ext cx="9131808" cy="8891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200" b="1" dirty="0">
                <a:solidFill>
                  <a:srgbClr val="002060"/>
                </a:solidFill>
              </a:rPr>
              <a:t>Особенности проведения </a:t>
            </a:r>
            <a:r>
              <a:rPr lang="ru-RU" sz="2600" b="1" dirty="0">
                <a:solidFill>
                  <a:srgbClr val="C00000"/>
                </a:solidFill>
              </a:rPr>
              <a:t>ГИА-9</a:t>
            </a:r>
            <a:r>
              <a:rPr lang="ru-RU" sz="2200" b="1" dirty="0">
                <a:solidFill>
                  <a:srgbClr val="002060"/>
                </a:solidFill>
              </a:rPr>
              <a:t> на территории </a:t>
            </a:r>
          </a:p>
          <a:p>
            <a:pPr algn="ctr"/>
            <a:r>
              <a:rPr lang="ru-RU" sz="2200" b="1" dirty="0">
                <a:solidFill>
                  <a:srgbClr val="002060"/>
                </a:solidFill>
              </a:rPr>
              <a:t>Донецкой Народной Республики в 2023/24 учебном году</a:t>
            </a:r>
          </a:p>
        </p:txBody>
      </p:sp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id="{E4AE908C-6618-6330-3D34-D8DEA2833D83}"/>
              </a:ext>
            </a:extLst>
          </p:cNvPr>
          <p:cNvSpPr txBox="1">
            <a:spLocks/>
          </p:cNvSpPr>
          <p:nvPr/>
        </p:nvSpPr>
        <p:spPr>
          <a:xfrm rot="10800000" flipV="1">
            <a:off x="1017037" y="3467550"/>
            <a:ext cx="8655740" cy="2787404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8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	 </a:t>
            </a:r>
            <a:r>
              <a:rPr lang="ru-RU" sz="2000" b="1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Для </a:t>
            </a:r>
            <a:r>
              <a:rPr lang="ru-RU" sz="2000" b="1" i="1" u="sng" dirty="0">
                <a:solidFill>
                  <a:srgbClr val="C00000"/>
                </a:solidFill>
              </a:rPr>
              <a:t>ВЫПУСКНИКОВ 9‑Х КЛАССОВ </a:t>
            </a:r>
            <a:r>
              <a:rPr lang="ru-RU" sz="2000" b="1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школ Республики в 2023/24 учебном году </a:t>
            </a:r>
            <a:r>
              <a:rPr lang="ru-RU" sz="2000" b="1" i="1" u="sng" dirty="0">
                <a:solidFill>
                  <a:srgbClr val="002060"/>
                </a:solidFill>
              </a:rPr>
              <a:t>ГИА-9</a:t>
            </a:r>
            <a:r>
              <a:rPr lang="ru-RU" sz="2000" b="1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пройдет </a:t>
            </a:r>
            <a:r>
              <a:rPr lang="ru-RU" sz="2000" b="1" i="1" u="sng" dirty="0">
                <a:solidFill>
                  <a:srgbClr val="002060"/>
                </a:solidFill>
              </a:rPr>
              <a:t>В ФОРМЕ ГОСУДАРСТВЕННОГО ВЫПУСКНОГО ЭКЗАМЕНА,</a:t>
            </a:r>
            <a:r>
              <a:rPr lang="ru-RU" sz="2000" b="1" i="1" dirty="0">
                <a:solidFill>
                  <a:srgbClr val="C00000"/>
                </a:solidFill>
              </a:rPr>
              <a:t> </a:t>
            </a:r>
            <a:r>
              <a:rPr lang="ru-RU" sz="2000" b="1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по обязательным учебным предметам: </a:t>
            </a:r>
            <a:r>
              <a:rPr lang="ru-RU" sz="1800" b="1" i="1" spc="300" dirty="0">
                <a:solidFill>
                  <a:srgbClr val="C00000"/>
                </a:solidFill>
              </a:rPr>
              <a:t>РУССКИЙ ЯЗЫК И МАТЕМАТИКА. </a:t>
            </a:r>
          </a:p>
          <a:p>
            <a:pPr algn="just"/>
            <a:r>
              <a:rPr lang="ru-RU" sz="2000" b="1" i="1" dirty="0">
                <a:solidFill>
                  <a:schemeClr val="tx1"/>
                </a:solidFill>
              </a:rPr>
              <a:t>Проведение </a:t>
            </a:r>
            <a:r>
              <a:rPr lang="ru-RU" sz="2000" b="1" i="1" u="sng" dirty="0">
                <a:solidFill>
                  <a:srgbClr val="002060"/>
                </a:solidFill>
              </a:rPr>
              <a:t>ГИА-9</a:t>
            </a:r>
            <a:r>
              <a:rPr lang="ru-RU" sz="2000" b="1" i="1" dirty="0">
                <a:solidFill>
                  <a:schemeClr val="tx1"/>
                </a:solidFill>
              </a:rPr>
              <a:t> планируется </a:t>
            </a:r>
            <a:r>
              <a:rPr lang="ru-RU" sz="2000" b="1" i="1" u="sng" dirty="0">
                <a:solidFill>
                  <a:srgbClr val="002060"/>
                </a:solidFill>
              </a:rPr>
              <a:t>В ОПОРНЫХ ПУНКТАХ ПРОВЕДЕНИЯ ЭКЗАМЕНОВ</a:t>
            </a:r>
            <a:r>
              <a:rPr lang="ru-RU" sz="2000" b="1" i="1" dirty="0">
                <a:solidFill>
                  <a:srgbClr val="002060"/>
                </a:solidFill>
              </a:rPr>
              <a:t>,</a:t>
            </a:r>
            <a:r>
              <a:rPr lang="ru-RU" sz="2000" b="1" i="1" dirty="0">
                <a:solidFill>
                  <a:schemeClr val="tx1"/>
                </a:solidFill>
              </a:rPr>
              <a:t> созданных на базе школ.</a:t>
            </a:r>
          </a:p>
          <a:p>
            <a:pPr algn="just"/>
            <a:r>
              <a:rPr lang="ru-RU" sz="2000" b="1" i="1" dirty="0">
                <a:solidFill>
                  <a:schemeClr val="tx1"/>
                </a:solidFill>
              </a:rPr>
              <a:t>Допуском к участию в </a:t>
            </a:r>
            <a:r>
              <a:rPr lang="ru-RU" sz="2000" b="1" i="1" dirty="0">
                <a:solidFill>
                  <a:srgbClr val="C00000"/>
                </a:solidFill>
              </a:rPr>
              <a:t>ГИА-9</a:t>
            </a:r>
            <a:r>
              <a:rPr lang="ru-RU" sz="2000" b="1" i="1" dirty="0">
                <a:solidFill>
                  <a:schemeClr val="tx1"/>
                </a:solidFill>
              </a:rPr>
              <a:t> является </a:t>
            </a:r>
            <a:r>
              <a:rPr lang="ru-RU" sz="2000" b="1" i="1" u="sng" dirty="0">
                <a:solidFill>
                  <a:srgbClr val="002060"/>
                </a:solidFill>
              </a:rPr>
              <a:t>РЕЗУЛЬТАТ «ЗАЧЕТ» ПО СОБЕСЕДОВАНИЮ ПО РУССКОМУ ЯЗЫКУ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571F838-86F2-6C8F-BBCB-047FA60936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09" y="4424664"/>
            <a:ext cx="1023030" cy="1177935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70A8E844-AFEF-006B-E735-AE91B064DAA4}"/>
              </a:ext>
            </a:extLst>
          </p:cNvPr>
          <p:cNvSpPr/>
          <p:nvPr/>
        </p:nvSpPr>
        <p:spPr>
          <a:xfrm flipV="1">
            <a:off x="1169335" y="3238542"/>
            <a:ext cx="8206313" cy="877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дзаголовок 2">
            <a:extLst>
              <a:ext uri="{FF2B5EF4-FFF2-40B4-BE49-F238E27FC236}">
                <a16:creationId xmlns:a16="http://schemas.microsoft.com/office/drawing/2014/main" id="{73AACE60-A2C7-D9FD-9DBD-3FDBECA2EF2C}"/>
              </a:ext>
            </a:extLst>
          </p:cNvPr>
          <p:cNvSpPr txBox="1">
            <a:spLocks/>
          </p:cNvSpPr>
          <p:nvPr/>
        </p:nvSpPr>
        <p:spPr>
          <a:xfrm rot="10800000" flipV="1">
            <a:off x="984665" y="5602599"/>
            <a:ext cx="11174963" cy="1255401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0" algn="just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sz="18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	</a:t>
            </a:r>
            <a:endParaRPr lang="ru-RU" sz="1800" b="1" i="1" u="sng" dirty="0">
              <a:solidFill>
                <a:srgbClr val="002060"/>
              </a:solidFill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C5FF8933-E9A8-B286-6C11-B1F86C49A4CF}"/>
              </a:ext>
            </a:extLst>
          </p:cNvPr>
          <p:cNvSpPr/>
          <p:nvPr/>
        </p:nvSpPr>
        <p:spPr>
          <a:xfrm flipV="1">
            <a:off x="1169335" y="6501522"/>
            <a:ext cx="8058536" cy="6421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903A27B0-8EA2-1AC9-3209-CDC7E00A736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154" t="16364" r="2569"/>
          <a:stretch/>
        </p:blipFill>
        <p:spPr>
          <a:xfrm>
            <a:off x="9809126" y="3860424"/>
            <a:ext cx="2330759" cy="27531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Подзаголовок 2">
            <a:extLst>
              <a:ext uri="{FF2B5EF4-FFF2-40B4-BE49-F238E27FC236}">
                <a16:creationId xmlns:a16="http://schemas.microsoft.com/office/drawing/2014/main" id="{47C7E2A0-F789-40DE-A554-DE206226772B}"/>
              </a:ext>
            </a:extLst>
          </p:cNvPr>
          <p:cNvSpPr txBox="1">
            <a:spLocks/>
          </p:cNvSpPr>
          <p:nvPr/>
        </p:nvSpPr>
        <p:spPr>
          <a:xfrm rot="10800000" flipV="1">
            <a:off x="3913628" y="2548791"/>
            <a:ext cx="8020850" cy="5813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ru-RU" sz="1800" b="1" i="1" dirty="0">
                <a:solidFill>
                  <a:schemeClr val="tx1"/>
                </a:solidFill>
              </a:rPr>
              <a:t>Приказ Министерства образования и науки Донецкой Народной Республики от 22.08.2023 № 407</a:t>
            </a: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540E259E-7065-4FB4-82BD-01E5A7C86ED0}"/>
              </a:ext>
            </a:extLst>
          </p:cNvPr>
          <p:cNvGrpSpPr/>
          <p:nvPr/>
        </p:nvGrpSpPr>
        <p:grpSpPr>
          <a:xfrm>
            <a:off x="9672777" y="169511"/>
            <a:ext cx="2425913" cy="1218476"/>
            <a:chOff x="9766087" y="169511"/>
            <a:chExt cx="2425913" cy="1218476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25B91D87-4D9B-405C-AD8D-96CE9819F8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66087" y="169511"/>
              <a:ext cx="2339315" cy="815562"/>
            </a:xfrm>
            <a:prstGeom prst="rect">
              <a:avLst/>
            </a:prstGeom>
          </p:spPr>
        </p:pic>
        <p:sp>
          <p:nvSpPr>
            <p:cNvPr id="26" name="Заголовок 1">
              <a:extLst>
                <a:ext uri="{FF2B5EF4-FFF2-40B4-BE49-F238E27FC236}">
                  <a16:creationId xmlns:a16="http://schemas.microsoft.com/office/drawing/2014/main" id="{1D569247-5E7A-4F35-8B33-A74AA696A4DB}"/>
                </a:ext>
              </a:extLst>
            </p:cNvPr>
            <p:cNvSpPr txBox="1">
              <a:spLocks/>
            </p:cNvSpPr>
            <p:nvPr/>
          </p:nvSpPr>
          <p:spPr>
            <a:xfrm>
              <a:off x="9852685" y="874674"/>
              <a:ext cx="2339315" cy="513313"/>
            </a:xfrm>
            <a:prstGeom prst="rect">
              <a:avLst/>
            </a:prstGeom>
            <a:effectLst/>
          </p:spPr>
          <p:txBody>
            <a:bodyPr vert="horz" lIns="91440" tIns="45720" rIns="91440" bIns="45720" rtlCol="0" anchor="b">
              <a:norm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4800" kern="1200" cap="all">
                  <a:ln w="3175" cmpd="sng"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algn="ctr"/>
              <a:r>
                <a:rPr lang="ru-RU" sz="2400" b="1" dirty="0">
                  <a:solidFill>
                    <a:srgbClr val="0070C0"/>
                  </a:solidFill>
                  <a:latin typeface="Arial Black" panose="020B0A04020102020204" pitchFamily="34" charset="0"/>
                </a:rPr>
                <a:t>навигатор</a:t>
              </a:r>
            </a:p>
          </p:txBody>
        </p:sp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EC7B2D0-AACD-4130-86C8-BEBA6C87B4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5" y="1640996"/>
            <a:ext cx="3603114" cy="147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939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9FA27C4-D6FC-9CD1-B38A-DA630481D3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2630"/>
          <a:stretch/>
        </p:blipFill>
        <p:spPr>
          <a:xfrm>
            <a:off x="0" y="0"/>
            <a:ext cx="12192000" cy="1191237"/>
          </a:xfrm>
          <a:prstGeom prst="rect">
            <a:avLst/>
          </a:prstGeom>
        </p:spPr>
      </p:pic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FB38E566-9C8C-1ACD-1141-2CD448D6B25C}"/>
              </a:ext>
            </a:extLst>
          </p:cNvPr>
          <p:cNvSpPr txBox="1">
            <a:spLocks/>
          </p:cNvSpPr>
          <p:nvPr/>
        </p:nvSpPr>
        <p:spPr>
          <a:xfrm>
            <a:off x="881170" y="528540"/>
            <a:ext cx="9194274" cy="6678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 algn="ctr">
              <a:spcBef>
                <a:spcPts val="0"/>
              </a:spcBef>
            </a:pPr>
            <a:r>
              <a:rPr lang="ru-RU" sz="2200" b="1" cap="none" dirty="0">
                <a:ln>
                  <a:noFill/>
                </a:ln>
                <a:solidFill>
                  <a:srgbClr val="002060"/>
                </a:solidFill>
                <a:ea typeface="+mn-ea"/>
                <a:cs typeface="+mn-cs"/>
              </a:rPr>
              <a:t>ОСОБЕННОСТИ ПРОВЕДЕНИЯ </a:t>
            </a:r>
            <a:r>
              <a:rPr lang="ru-RU" sz="2600" b="1" cap="none" dirty="0">
                <a:ln>
                  <a:noFill/>
                </a:ln>
                <a:solidFill>
                  <a:srgbClr val="C00000"/>
                </a:solidFill>
                <a:ea typeface="+mn-ea"/>
                <a:cs typeface="+mn-cs"/>
              </a:rPr>
              <a:t>ГИА-9</a:t>
            </a:r>
            <a:r>
              <a:rPr lang="ru-RU" sz="2200" b="1" cap="none" dirty="0">
                <a:ln>
                  <a:noFill/>
                </a:ln>
                <a:solidFill>
                  <a:srgbClr val="002060"/>
                </a:solidFill>
                <a:ea typeface="+mn-ea"/>
                <a:cs typeface="+mn-cs"/>
              </a:rPr>
              <a:t> НА ТЕРРИТОРИИ </a:t>
            </a:r>
          </a:p>
          <a:p>
            <a:pPr lvl="0" algn="ctr">
              <a:spcBef>
                <a:spcPts val="0"/>
              </a:spcBef>
            </a:pPr>
            <a:r>
              <a:rPr lang="ru-RU" sz="2200" b="1" cap="none" dirty="0">
                <a:ln>
                  <a:noFill/>
                </a:ln>
                <a:solidFill>
                  <a:srgbClr val="002060"/>
                </a:solidFill>
                <a:ea typeface="+mn-ea"/>
                <a:cs typeface="+mn-cs"/>
              </a:rPr>
              <a:t>ДОНЕЦКОЙ НАРОДНОЙ РЕСПУБЛИКИ В 2023/24 УЧЕБНОМ ГОДУ</a:t>
            </a:r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3A9F8D50-0A85-3DD5-FAB7-9505012F689A}"/>
              </a:ext>
            </a:extLst>
          </p:cNvPr>
          <p:cNvGrpSpPr/>
          <p:nvPr/>
        </p:nvGrpSpPr>
        <p:grpSpPr>
          <a:xfrm>
            <a:off x="9766087" y="48693"/>
            <a:ext cx="2425913" cy="1218476"/>
            <a:chOff x="9766087" y="169511"/>
            <a:chExt cx="2425913" cy="1218476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0DFB7EA5-3D85-69D2-9597-6DCD77FF64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66087" y="169511"/>
              <a:ext cx="2339315" cy="815562"/>
            </a:xfrm>
            <a:prstGeom prst="rect">
              <a:avLst/>
            </a:prstGeom>
          </p:spPr>
        </p:pic>
        <p:sp>
          <p:nvSpPr>
            <p:cNvPr id="12" name="Заголовок 1">
              <a:extLst>
                <a:ext uri="{FF2B5EF4-FFF2-40B4-BE49-F238E27FC236}">
                  <a16:creationId xmlns:a16="http://schemas.microsoft.com/office/drawing/2014/main" id="{CAFE2685-AC23-CFCE-9810-C86CF3DAC8DC}"/>
                </a:ext>
              </a:extLst>
            </p:cNvPr>
            <p:cNvSpPr txBox="1">
              <a:spLocks/>
            </p:cNvSpPr>
            <p:nvPr/>
          </p:nvSpPr>
          <p:spPr>
            <a:xfrm>
              <a:off x="9852685" y="874674"/>
              <a:ext cx="2339315" cy="513313"/>
            </a:xfrm>
            <a:prstGeom prst="rect">
              <a:avLst/>
            </a:prstGeom>
            <a:effectLst/>
          </p:spPr>
          <p:txBody>
            <a:bodyPr vert="horz" lIns="91440" tIns="45720" rIns="91440" bIns="45720" rtlCol="0" anchor="b">
              <a:norm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4800" kern="1200" cap="all">
                  <a:ln w="3175" cmpd="sng"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algn="ctr"/>
              <a:r>
                <a:rPr lang="ru-RU" sz="2400" b="1" dirty="0">
                  <a:solidFill>
                    <a:srgbClr val="0070C0"/>
                  </a:solidFill>
                  <a:latin typeface="Arial Black" panose="020B0A04020102020204" pitchFamily="34" charset="0"/>
                </a:rPr>
                <a:t>навигатор</a:t>
              </a:r>
            </a:p>
          </p:txBody>
        </p:sp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571F838-86F2-6C8F-BBCB-047FA60936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8894" y="4246100"/>
            <a:ext cx="1032974" cy="1113768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70A8E844-AFEF-006B-E735-AE91B064DAA4}"/>
              </a:ext>
            </a:extLst>
          </p:cNvPr>
          <p:cNvSpPr/>
          <p:nvPr/>
        </p:nvSpPr>
        <p:spPr>
          <a:xfrm flipV="1">
            <a:off x="3967747" y="1387987"/>
            <a:ext cx="7697876" cy="6421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дзаголовок 2">
            <a:extLst>
              <a:ext uri="{FF2B5EF4-FFF2-40B4-BE49-F238E27FC236}">
                <a16:creationId xmlns:a16="http://schemas.microsoft.com/office/drawing/2014/main" id="{73AACE60-A2C7-D9FD-9DBD-3FDBECA2EF2C}"/>
              </a:ext>
            </a:extLst>
          </p:cNvPr>
          <p:cNvSpPr txBox="1">
            <a:spLocks/>
          </p:cNvSpPr>
          <p:nvPr/>
        </p:nvSpPr>
        <p:spPr>
          <a:xfrm rot="10800000" flipV="1">
            <a:off x="3596642" y="1681706"/>
            <a:ext cx="8314940" cy="3425176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0" algn="just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sz="18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	</a:t>
            </a:r>
            <a:r>
              <a:rPr lang="ru-RU" sz="2200" b="1" i="1" u="sng" dirty="0">
                <a:solidFill>
                  <a:srgbClr val="C00000"/>
                </a:solidFill>
              </a:rPr>
              <a:t>ВЫПУСКНИКИ 9-Х КЛАССОВ:</a:t>
            </a:r>
            <a:r>
              <a:rPr lang="ru-RU" sz="2200" b="1" i="1" dirty="0">
                <a:solidFill>
                  <a:srgbClr val="C00000"/>
                </a:solidFill>
              </a:rPr>
              <a:t> </a:t>
            </a:r>
          </a:p>
          <a:p>
            <a:pPr lvl="0" algn="just"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ru-RU" sz="2000" b="1" i="1" dirty="0">
              <a:solidFill>
                <a:srgbClr val="C00000"/>
              </a:solidFill>
            </a:endParaRPr>
          </a:p>
          <a:p>
            <a:pPr marL="180000" lvl="0" algn="just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sz="2200" b="1" i="1" dirty="0">
                <a:solidFill>
                  <a:srgbClr val="002060"/>
                </a:solidFill>
              </a:rPr>
              <a:t>с ограниченными возможностями здоровья </a:t>
            </a:r>
            <a:r>
              <a:rPr lang="ru-RU" sz="2000" b="1" i="1" dirty="0">
                <a:solidFill>
                  <a:schemeClr val="tx1"/>
                </a:solidFill>
              </a:rPr>
              <a:t>(при наличии рекомендации ПМПК); </a:t>
            </a:r>
            <a:r>
              <a:rPr lang="ru-RU" sz="2200" b="1" i="1" dirty="0">
                <a:solidFill>
                  <a:srgbClr val="002060"/>
                </a:solidFill>
              </a:rPr>
              <a:t>дети-инвалиды и инвалиды </a:t>
            </a:r>
            <a:r>
              <a:rPr lang="ru-RU" sz="2000" b="1" i="1" dirty="0">
                <a:solidFill>
                  <a:schemeClr val="tx1"/>
                </a:solidFill>
              </a:rPr>
              <a:t>(справка, подтверждающая факт установления инвалидности)</a:t>
            </a:r>
          </a:p>
          <a:p>
            <a:pPr marL="180000" lvl="0" algn="just"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ru-RU" sz="2000" b="1" i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180000" lvl="0" algn="just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sz="2000" b="1" i="1" dirty="0">
                <a:solidFill>
                  <a:schemeClr val="tx1"/>
                </a:solidFill>
              </a:rPr>
              <a:t>пройдут</a:t>
            </a:r>
            <a:r>
              <a:rPr lang="ru-RU" sz="2000" b="1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b="1" i="1" u="sng" dirty="0">
                <a:solidFill>
                  <a:srgbClr val="002060"/>
                </a:solidFill>
              </a:rPr>
              <a:t>ГИА-9</a:t>
            </a:r>
            <a:r>
              <a:rPr lang="ru-RU" sz="2000" b="1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b="1" i="1" u="sng" dirty="0">
                <a:solidFill>
                  <a:srgbClr val="C00000"/>
                </a:solidFill>
              </a:rPr>
              <a:t>В ФОРМЕ ПРОМЕЖУТОЧНОЙ АТТЕСТАЦИИ </a:t>
            </a:r>
            <a:r>
              <a:rPr lang="ru-RU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своих школах, </a:t>
            </a:r>
            <a:r>
              <a:rPr lang="ru-RU" sz="2000" b="1" i="1" dirty="0">
                <a:solidFill>
                  <a:schemeClr val="tx1"/>
                </a:solidFill>
              </a:rPr>
              <a:t>на основании результатов которой им выдадут </a:t>
            </a:r>
            <a:r>
              <a:rPr lang="ru-RU" sz="2000" b="1" i="1" u="sng" dirty="0">
                <a:solidFill>
                  <a:srgbClr val="002060"/>
                </a:solidFill>
              </a:rPr>
              <a:t>АТТЕСТАТ ОБ ОСНОВНОМ ОБЩЕМ ОБРАЗОВАНИИ.</a:t>
            </a:r>
          </a:p>
          <a:p>
            <a:pPr lvl="0" algn="just"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ru-RU" sz="1800" b="1" i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sz="1800" b="1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C5FF8933-E9A8-B286-6C11-B1F86C49A4CF}"/>
              </a:ext>
            </a:extLst>
          </p:cNvPr>
          <p:cNvSpPr/>
          <p:nvPr/>
        </p:nvSpPr>
        <p:spPr>
          <a:xfrm flipV="1">
            <a:off x="3787417" y="5237962"/>
            <a:ext cx="8058536" cy="6421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A953F35-79CB-433E-AC76-55EC161E84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418" y="1686903"/>
            <a:ext cx="3316224" cy="2505582"/>
          </a:xfrm>
          <a:prstGeom prst="rect">
            <a:avLst/>
          </a:prstGeom>
        </p:spPr>
      </p:pic>
      <p:sp>
        <p:nvSpPr>
          <p:cNvPr id="20" name="Подзаголовок 2">
            <a:extLst>
              <a:ext uri="{FF2B5EF4-FFF2-40B4-BE49-F238E27FC236}">
                <a16:creationId xmlns:a16="http://schemas.microsoft.com/office/drawing/2014/main" id="{31F61F65-4030-4153-A7EA-5B3A72FB5F4D}"/>
              </a:ext>
            </a:extLst>
          </p:cNvPr>
          <p:cNvSpPr txBox="1">
            <a:spLocks/>
          </p:cNvSpPr>
          <p:nvPr/>
        </p:nvSpPr>
        <p:spPr>
          <a:xfrm rot="10800000" flipV="1">
            <a:off x="1036319" y="4736568"/>
            <a:ext cx="8636457" cy="1518386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8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	 </a:t>
            </a:r>
            <a:endParaRPr lang="ru-RU" sz="2000" b="1" i="1" u="sng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9A8779A-8F12-4582-AE5C-0592E504625E}"/>
              </a:ext>
            </a:extLst>
          </p:cNvPr>
          <p:cNvSpPr/>
          <p:nvPr/>
        </p:nvSpPr>
        <p:spPr>
          <a:xfrm>
            <a:off x="1036319" y="5521419"/>
            <a:ext cx="1074706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b="1" i="1" dirty="0">
                <a:solidFill>
                  <a:prstClr val="white"/>
                </a:solidFill>
              </a:rPr>
              <a:t>Допуском к участию в промежуточной аттестации является </a:t>
            </a:r>
            <a:r>
              <a:rPr lang="ru-RU" sz="2000" b="1" i="1" u="sng" dirty="0">
                <a:solidFill>
                  <a:srgbClr val="C00000"/>
                </a:solidFill>
              </a:rPr>
              <a:t>РЕЗУЛЬТАТ «ЗАЧЕТ» </a:t>
            </a:r>
            <a:r>
              <a:rPr lang="ru-RU" sz="2000" b="1" i="1" u="sng" dirty="0">
                <a:solidFill>
                  <a:srgbClr val="002060"/>
                </a:solidFill>
              </a:rPr>
              <a:t>ПО СОБЕСЕДОВАНИЮ ПО РУССКОМУ ЯЗЫКУ</a:t>
            </a:r>
          </a:p>
          <a:p>
            <a:pPr lvl="0" algn="just"/>
            <a:endParaRPr lang="ru-RU" b="1" i="1" dirty="0">
              <a:solidFill>
                <a:srgbClr val="76DBF4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754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9FA27C4-D6FC-9CD1-B38A-DA630481D3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2630"/>
          <a:stretch/>
        </p:blipFill>
        <p:spPr>
          <a:xfrm>
            <a:off x="0" y="0"/>
            <a:ext cx="12192000" cy="1191237"/>
          </a:xfrm>
          <a:prstGeom prst="rect">
            <a:avLst/>
          </a:prstGeom>
        </p:spPr>
      </p:pic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8E106DDE-C7A4-7C92-251E-AAFB17657AD1}"/>
              </a:ext>
            </a:extLst>
          </p:cNvPr>
          <p:cNvSpPr txBox="1">
            <a:spLocks/>
          </p:cNvSpPr>
          <p:nvPr/>
        </p:nvSpPr>
        <p:spPr>
          <a:xfrm>
            <a:off x="4040154" y="1794282"/>
            <a:ext cx="8058536" cy="9744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ru-RU" sz="1600" b="1" i="1" dirty="0">
                <a:solidFill>
                  <a:schemeClr val="tx1"/>
                </a:solidFill>
              </a:rPr>
              <a:t>Приказ Министерства просвещения Российской Федерации и Федеральной службы по надзору в сфере образования и науки (Рособрнадзор) от 22.02.2023 № 131/274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b="1" i="1" dirty="0">
                <a:solidFill>
                  <a:schemeClr val="tx1"/>
                </a:solidFill>
              </a:rPr>
              <a:t>Приказ Министерства образования и науки Донецкой Народной Республики от 22.08.2023 № 407</a:t>
            </a:r>
          </a:p>
          <a:p>
            <a:pPr marL="0" indent="0">
              <a:buNone/>
            </a:pPr>
            <a:endParaRPr lang="ru-RU" sz="1700" b="1" i="1" dirty="0">
              <a:solidFill>
                <a:schemeClr val="tx1"/>
              </a:solidFill>
            </a:endParaRP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FB38E566-9C8C-1ACD-1141-2CD448D6B25C}"/>
              </a:ext>
            </a:extLst>
          </p:cNvPr>
          <p:cNvSpPr txBox="1">
            <a:spLocks/>
          </p:cNvSpPr>
          <p:nvPr/>
        </p:nvSpPr>
        <p:spPr>
          <a:xfrm>
            <a:off x="881170" y="375183"/>
            <a:ext cx="9194274" cy="9744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 algn="ctr">
              <a:spcBef>
                <a:spcPts val="0"/>
              </a:spcBef>
            </a:pPr>
            <a:r>
              <a:rPr lang="ru-RU" sz="2200" b="1" cap="none" dirty="0">
                <a:ln>
                  <a:noFill/>
                </a:ln>
                <a:solidFill>
                  <a:srgbClr val="002060"/>
                </a:solidFill>
                <a:ea typeface="+mn-ea"/>
                <a:cs typeface="+mn-cs"/>
              </a:rPr>
              <a:t>ОСОБЕННОСТИ ПРОВЕДЕНИЯ </a:t>
            </a:r>
            <a:r>
              <a:rPr lang="ru-RU" sz="2600" b="1" cap="none" dirty="0">
                <a:ln>
                  <a:noFill/>
                </a:ln>
                <a:solidFill>
                  <a:srgbClr val="C00000"/>
                </a:solidFill>
                <a:ea typeface="+mn-ea"/>
                <a:cs typeface="+mn-cs"/>
              </a:rPr>
              <a:t>ГИА-11</a:t>
            </a:r>
            <a:r>
              <a:rPr lang="ru-RU" sz="2200" b="1" cap="none" dirty="0">
                <a:ln>
                  <a:noFill/>
                </a:ln>
                <a:solidFill>
                  <a:srgbClr val="002060"/>
                </a:solidFill>
                <a:ea typeface="+mn-ea"/>
                <a:cs typeface="+mn-cs"/>
              </a:rPr>
              <a:t> НА ТЕРРИТОРИИ </a:t>
            </a:r>
          </a:p>
          <a:p>
            <a:pPr lvl="0" algn="ctr">
              <a:spcBef>
                <a:spcPts val="0"/>
              </a:spcBef>
            </a:pPr>
            <a:r>
              <a:rPr lang="ru-RU" sz="2200" b="1" cap="none" dirty="0">
                <a:ln>
                  <a:noFill/>
                </a:ln>
                <a:solidFill>
                  <a:srgbClr val="002060"/>
                </a:solidFill>
                <a:ea typeface="+mn-ea"/>
                <a:cs typeface="+mn-cs"/>
              </a:rPr>
              <a:t>ДОНЕЦКОЙ НАРОДНОЙ РЕСПУБЛИКИ В 2023/24 УЧЕБНОМ ГОДУ</a:t>
            </a:r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3A9F8D50-0A85-3DD5-FAB7-9505012F689A}"/>
              </a:ext>
            </a:extLst>
          </p:cNvPr>
          <p:cNvGrpSpPr/>
          <p:nvPr/>
        </p:nvGrpSpPr>
        <p:grpSpPr>
          <a:xfrm>
            <a:off x="9607297" y="169511"/>
            <a:ext cx="2491394" cy="1218476"/>
            <a:chOff x="9766087" y="169511"/>
            <a:chExt cx="2425913" cy="1218476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0DFB7EA5-3D85-69D2-9597-6DCD77FF64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66087" y="169511"/>
              <a:ext cx="2339315" cy="815562"/>
            </a:xfrm>
            <a:prstGeom prst="rect">
              <a:avLst/>
            </a:prstGeom>
          </p:spPr>
        </p:pic>
        <p:sp>
          <p:nvSpPr>
            <p:cNvPr id="12" name="Заголовок 1">
              <a:extLst>
                <a:ext uri="{FF2B5EF4-FFF2-40B4-BE49-F238E27FC236}">
                  <a16:creationId xmlns:a16="http://schemas.microsoft.com/office/drawing/2014/main" id="{CAFE2685-AC23-CFCE-9810-C86CF3DAC8DC}"/>
                </a:ext>
              </a:extLst>
            </p:cNvPr>
            <p:cNvSpPr txBox="1">
              <a:spLocks/>
            </p:cNvSpPr>
            <p:nvPr/>
          </p:nvSpPr>
          <p:spPr>
            <a:xfrm>
              <a:off x="9852685" y="874674"/>
              <a:ext cx="2339315" cy="513313"/>
            </a:xfrm>
            <a:prstGeom prst="rect">
              <a:avLst/>
            </a:prstGeom>
            <a:effectLst/>
          </p:spPr>
          <p:txBody>
            <a:bodyPr vert="horz" lIns="91440" tIns="45720" rIns="91440" bIns="45720" rtlCol="0" anchor="b">
              <a:norm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4800" kern="1200" cap="all">
                  <a:ln w="3175" cmpd="sng"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algn="ctr"/>
              <a:r>
                <a:rPr lang="ru-RU" sz="2400" b="1" dirty="0">
                  <a:solidFill>
                    <a:srgbClr val="0070C0"/>
                  </a:solidFill>
                  <a:latin typeface="Arial Black" panose="020B0A04020102020204" pitchFamily="34" charset="0"/>
                </a:rPr>
                <a:t>навигатор</a:t>
              </a:r>
            </a:p>
          </p:txBody>
        </p:sp>
      </p:grpSp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id="{E4AE908C-6618-6330-3D34-D8DEA2833D83}"/>
              </a:ext>
            </a:extLst>
          </p:cNvPr>
          <p:cNvSpPr txBox="1">
            <a:spLocks/>
          </p:cNvSpPr>
          <p:nvPr/>
        </p:nvSpPr>
        <p:spPr>
          <a:xfrm>
            <a:off x="1097281" y="3005330"/>
            <a:ext cx="10509504" cy="2965718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700" b="1" i="1" dirty="0">
                <a:solidFill>
                  <a:schemeClr val="tx1"/>
                </a:solidFill>
              </a:rPr>
              <a:t>	</a:t>
            </a:r>
            <a:r>
              <a:rPr lang="ru-RU" sz="1700" b="1" i="1" u="sng" dirty="0">
                <a:solidFill>
                  <a:srgbClr val="C00000"/>
                </a:solidFill>
              </a:rPr>
              <a:t>ВЫПУСКНИКИ 11-Х КЛАССОВ </a:t>
            </a:r>
            <a:r>
              <a:rPr lang="ru-RU" sz="1700" b="1" i="1" dirty="0">
                <a:solidFill>
                  <a:schemeClr val="tx1"/>
                </a:solidFill>
              </a:rPr>
              <a:t>школ ДНР в 2023/24 учебном году вправе пройти </a:t>
            </a:r>
            <a:r>
              <a:rPr lang="ru-RU" sz="2000" b="1" i="1" u="sng" dirty="0">
                <a:solidFill>
                  <a:srgbClr val="C00000"/>
                </a:solidFill>
              </a:rPr>
              <a:t>ГИА-11 </a:t>
            </a:r>
            <a:r>
              <a:rPr lang="ru-RU" sz="1700" b="1" i="1" u="sng" dirty="0">
                <a:solidFill>
                  <a:srgbClr val="002060"/>
                </a:solidFill>
              </a:rPr>
              <a:t>ПО СВОЕМУ ВЫБОРУ </a:t>
            </a:r>
            <a:r>
              <a:rPr lang="ru-RU" sz="1700" b="1" i="1" dirty="0">
                <a:solidFill>
                  <a:schemeClr val="tx1"/>
                </a:solidFill>
              </a:rPr>
              <a:t>в форме:</a:t>
            </a:r>
          </a:p>
          <a:p>
            <a:pPr algn="just"/>
            <a:r>
              <a:rPr lang="ru-RU" sz="1700" b="1" i="1" dirty="0">
                <a:solidFill>
                  <a:schemeClr val="tx1"/>
                </a:solidFill>
              </a:rPr>
              <a:t>•	</a:t>
            </a:r>
            <a:r>
              <a:rPr lang="ru-RU" sz="1600" b="1" i="1" u="sng" dirty="0">
                <a:solidFill>
                  <a:srgbClr val="002060"/>
                </a:solidFill>
              </a:rPr>
              <a:t> ГОСУДАРСТВЕННОГО ВЫПУСКНОГО ЭКЗАМЕНА </a:t>
            </a:r>
            <a:r>
              <a:rPr lang="ru-RU" sz="1600" b="1" i="1" u="sng" dirty="0">
                <a:solidFill>
                  <a:srgbClr val="C00000"/>
                </a:solidFill>
              </a:rPr>
              <a:t>(ГВЭ-11),</a:t>
            </a:r>
            <a:r>
              <a:rPr lang="ru-RU" sz="1600" b="1" i="1" dirty="0">
                <a:solidFill>
                  <a:srgbClr val="C00000"/>
                </a:solidFill>
              </a:rPr>
              <a:t> </a:t>
            </a:r>
            <a:r>
              <a:rPr lang="ru-RU" sz="1600" b="1" i="1" dirty="0">
                <a:solidFill>
                  <a:srgbClr val="76DBF4">
                    <a:lumMod val="20000"/>
                    <a:lumOff val="80000"/>
                  </a:srgbClr>
                </a:solidFill>
              </a:rPr>
              <a:t>по обязательным учебным предметам: </a:t>
            </a:r>
            <a:r>
              <a:rPr lang="ru-RU" sz="1700" b="1" i="1" dirty="0">
                <a:solidFill>
                  <a:srgbClr val="C00000"/>
                </a:solidFill>
              </a:rPr>
              <a:t>РУССКИЙ ЯЗЫК И МАТЕМАТИКА</a:t>
            </a:r>
            <a:endParaRPr lang="ru-RU" sz="1700" b="1" i="1" dirty="0">
              <a:solidFill>
                <a:schemeClr val="tx1"/>
              </a:solidFill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sz="1600" b="1" i="1" dirty="0">
                <a:solidFill>
                  <a:schemeClr val="tx1"/>
                </a:solidFill>
              </a:rPr>
              <a:t>•	</a:t>
            </a:r>
            <a:r>
              <a:rPr lang="ru-RU" sz="1600" b="1" i="1" u="sng" dirty="0">
                <a:solidFill>
                  <a:srgbClr val="002060"/>
                </a:solidFill>
              </a:rPr>
              <a:t>ЕДИНОГО ГОСУДАРСТВЕННОГО ЭКЗАМЕНА </a:t>
            </a:r>
            <a:r>
              <a:rPr lang="ru-RU" sz="1600" b="1" i="1" u="sng" dirty="0">
                <a:solidFill>
                  <a:srgbClr val="C00000"/>
                </a:solidFill>
              </a:rPr>
              <a:t>(ЕГЭ) </a:t>
            </a:r>
            <a:r>
              <a:rPr lang="ru-RU" sz="1600" b="1" i="1" dirty="0">
                <a:solidFill>
                  <a:srgbClr val="76DBF4">
                    <a:lumMod val="20000"/>
                    <a:lumOff val="80000"/>
                  </a:srgbClr>
                </a:solidFill>
              </a:rPr>
              <a:t>по обязательным учебным предметам: </a:t>
            </a:r>
            <a:r>
              <a:rPr lang="ru-RU" sz="1700" b="1" i="1" dirty="0">
                <a:solidFill>
                  <a:srgbClr val="C00000"/>
                </a:solidFill>
              </a:rPr>
              <a:t>РУССКИЙ ЯЗЫК И МАТЕМАТИКА, учебные предметы по выбору.</a:t>
            </a:r>
            <a:endParaRPr lang="ru-RU" sz="1700" b="1" i="1" dirty="0">
              <a:solidFill>
                <a:prstClr val="white"/>
              </a:solidFill>
            </a:endParaRPr>
          </a:p>
          <a:p>
            <a:pPr algn="just"/>
            <a:endParaRPr lang="ru-RU" sz="2000" b="1" i="1" u="sng" dirty="0">
              <a:solidFill>
                <a:srgbClr val="002060"/>
              </a:solidFill>
            </a:endParaRPr>
          </a:p>
          <a:p>
            <a:pPr algn="just"/>
            <a:endParaRPr lang="ru-RU" sz="1700" b="1" i="1" u="sng" dirty="0">
              <a:solidFill>
                <a:schemeClr val="tx1"/>
              </a:solidFill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571F838-86F2-6C8F-BBCB-047FA60936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817" y="3730634"/>
            <a:ext cx="1010269" cy="936182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70A8E844-AFEF-006B-E735-AE91B064DAA4}"/>
              </a:ext>
            </a:extLst>
          </p:cNvPr>
          <p:cNvSpPr/>
          <p:nvPr/>
        </p:nvSpPr>
        <p:spPr>
          <a:xfrm flipV="1">
            <a:off x="3727774" y="2901029"/>
            <a:ext cx="8058536" cy="6421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дзаголовок 2">
            <a:extLst>
              <a:ext uri="{FF2B5EF4-FFF2-40B4-BE49-F238E27FC236}">
                <a16:creationId xmlns:a16="http://schemas.microsoft.com/office/drawing/2014/main" id="{73AACE60-A2C7-D9FD-9DBD-3FDBECA2EF2C}"/>
              </a:ext>
            </a:extLst>
          </p:cNvPr>
          <p:cNvSpPr txBox="1">
            <a:spLocks/>
          </p:cNvSpPr>
          <p:nvPr/>
        </p:nvSpPr>
        <p:spPr>
          <a:xfrm>
            <a:off x="1190177" y="4926639"/>
            <a:ext cx="8885267" cy="1867145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700" b="1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	</a:t>
            </a:r>
            <a:r>
              <a:rPr lang="ru-RU" sz="2000" b="1" i="1" dirty="0">
                <a:solidFill>
                  <a:prstClr val="white"/>
                </a:solidFill>
              </a:rPr>
              <a:t> </a:t>
            </a:r>
            <a:r>
              <a:rPr lang="ru-RU" sz="1600" b="1" i="1" dirty="0">
                <a:solidFill>
                  <a:prstClr val="white"/>
                </a:solidFill>
              </a:rPr>
              <a:t>Проведение </a:t>
            </a:r>
            <a:r>
              <a:rPr lang="ru-RU" sz="2000" b="1" i="1" dirty="0">
                <a:solidFill>
                  <a:srgbClr val="C00000"/>
                </a:solidFill>
              </a:rPr>
              <a:t>ГВЭ-11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>
                <a:solidFill>
                  <a:prstClr val="white"/>
                </a:solidFill>
              </a:rPr>
              <a:t>планируется </a:t>
            </a:r>
            <a:r>
              <a:rPr lang="ru-RU" sz="1600" b="1" i="1" u="sng" dirty="0">
                <a:solidFill>
                  <a:srgbClr val="002060"/>
                </a:solidFill>
              </a:rPr>
              <a:t>В ОПОРНЫХ ПУНКТАХ ПРОВЕДЕНИЯ ЭКЗАМЕНОВ</a:t>
            </a:r>
            <a:r>
              <a:rPr lang="ru-RU" sz="1600" b="1" i="1" dirty="0">
                <a:solidFill>
                  <a:srgbClr val="002060"/>
                </a:solidFill>
              </a:rPr>
              <a:t>,</a:t>
            </a:r>
            <a:r>
              <a:rPr lang="ru-RU" sz="1600" b="1" i="1" dirty="0">
                <a:solidFill>
                  <a:prstClr val="white"/>
                </a:solidFill>
              </a:rPr>
              <a:t> созданных на базе школ.</a:t>
            </a:r>
            <a:endParaRPr lang="en-US" sz="1600" b="1" i="1" u="sng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algn="just"/>
            <a:r>
              <a:rPr lang="ru-RU" sz="2000" b="1" i="1" dirty="0">
                <a:solidFill>
                  <a:srgbClr val="C00000"/>
                </a:solidFill>
              </a:rPr>
              <a:t>	ЕГЭ</a:t>
            </a:r>
            <a:r>
              <a:rPr lang="ru-RU" sz="2000" b="1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600" b="1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будет проводиться </a:t>
            </a:r>
            <a:r>
              <a:rPr lang="ru-RU" sz="1600" b="1" i="1" u="sng" dirty="0">
                <a:solidFill>
                  <a:srgbClr val="002060"/>
                </a:solidFill>
              </a:rPr>
              <a:t>НА БАЗЕ ПУНКТОВ ПРОВЕДЕНИЯ ЭКЗАМЕНОВ</a:t>
            </a:r>
            <a:r>
              <a:rPr lang="ru-RU" sz="1600" b="1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 на территории Донецкой Народной Республики.</a:t>
            </a:r>
          </a:p>
          <a:p>
            <a:pPr lvl="0" algn="just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sz="1600" b="1" i="1" dirty="0">
                <a:solidFill>
                  <a:prstClr val="white"/>
                </a:solidFill>
              </a:rPr>
              <a:t>Допуском к участию в </a:t>
            </a:r>
            <a:r>
              <a:rPr lang="ru-RU" sz="1600" b="1" i="1" dirty="0">
                <a:solidFill>
                  <a:srgbClr val="C00000"/>
                </a:solidFill>
              </a:rPr>
              <a:t>ГИА-11</a:t>
            </a:r>
            <a:r>
              <a:rPr lang="ru-RU" sz="1600" b="1" i="1" dirty="0">
                <a:solidFill>
                  <a:prstClr val="white"/>
                </a:solidFill>
              </a:rPr>
              <a:t> является </a:t>
            </a:r>
            <a:r>
              <a:rPr lang="ru-RU" sz="1600" b="1" i="1" u="sng" dirty="0">
                <a:solidFill>
                  <a:srgbClr val="002060"/>
                </a:solidFill>
              </a:rPr>
              <a:t>РЕЗУЛЬТАТ «ЗАЧЕТ» ПО ИТОГОВОМУ СОЧИНЕНИЮ (ИЗЛОЖЕНИЮ).</a:t>
            </a:r>
          </a:p>
          <a:p>
            <a:pPr algn="just"/>
            <a:endParaRPr lang="ru-RU" sz="1700" b="1" i="1" u="sng" dirty="0">
              <a:solidFill>
                <a:srgbClr val="002060"/>
              </a:solidFill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632991C-F177-8EC5-BB38-6337EAA892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41" y="5392119"/>
            <a:ext cx="1010270" cy="936183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C5FF8933-E9A8-B286-6C11-B1F86C49A4CF}"/>
              </a:ext>
            </a:extLst>
          </p:cNvPr>
          <p:cNvSpPr/>
          <p:nvPr/>
        </p:nvSpPr>
        <p:spPr>
          <a:xfrm flipV="1">
            <a:off x="1190177" y="4926639"/>
            <a:ext cx="8058536" cy="6421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6DF955D-06DC-D2B0-3265-724DB75EEC1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7824"/>
          <a:stretch/>
        </p:blipFill>
        <p:spPr>
          <a:xfrm>
            <a:off x="10254726" y="4651447"/>
            <a:ext cx="1843964" cy="23136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303A21D-7454-4B00-832C-4748882FF4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908" y="1453157"/>
            <a:ext cx="3547866" cy="151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777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9FA27C4-D6FC-9CD1-B38A-DA630481D3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2630"/>
          <a:stretch/>
        </p:blipFill>
        <p:spPr>
          <a:xfrm>
            <a:off x="0" y="0"/>
            <a:ext cx="12192000" cy="1191237"/>
          </a:xfrm>
          <a:prstGeom prst="rect">
            <a:avLst/>
          </a:prstGeom>
        </p:spPr>
      </p:pic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FB38E566-9C8C-1ACD-1141-2CD448D6B25C}"/>
              </a:ext>
            </a:extLst>
          </p:cNvPr>
          <p:cNvSpPr txBox="1">
            <a:spLocks/>
          </p:cNvSpPr>
          <p:nvPr/>
        </p:nvSpPr>
        <p:spPr>
          <a:xfrm>
            <a:off x="881170" y="528540"/>
            <a:ext cx="9194274" cy="6678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ОСОБЕННОСТИ ПРОВЕДЕНИЯ </a:t>
            </a: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ГИА-11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НА ТЕРРИТОРИИ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ДОНЕЦКОЙ НАРОДНОЙ РЕСПУБЛИКИ В 2023/24 УЧЕБНОМ ГОДУ</a:t>
            </a:r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3A9F8D50-0A85-3DD5-FAB7-9505012F689A}"/>
              </a:ext>
            </a:extLst>
          </p:cNvPr>
          <p:cNvGrpSpPr/>
          <p:nvPr/>
        </p:nvGrpSpPr>
        <p:grpSpPr>
          <a:xfrm>
            <a:off x="9766087" y="48693"/>
            <a:ext cx="2425913" cy="1218476"/>
            <a:chOff x="9766087" y="169511"/>
            <a:chExt cx="2425913" cy="1218476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0DFB7EA5-3D85-69D2-9597-6DCD77FF64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66087" y="169511"/>
              <a:ext cx="2339315" cy="815562"/>
            </a:xfrm>
            <a:prstGeom prst="rect">
              <a:avLst/>
            </a:prstGeom>
          </p:spPr>
        </p:pic>
        <p:sp>
          <p:nvSpPr>
            <p:cNvPr id="12" name="Заголовок 1">
              <a:extLst>
                <a:ext uri="{FF2B5EF4-FFF2-40B4-BE49-F238E27FC236}">
                  <a16:creationId xmlns:a16="http://schemas.microsoft.com/office/drawing/2014/main" id="{CAFE2685-AC23-CFCE-9810-C86CF3DAC8DC}"/>
                </a:ext>
              </a:extLst>
            </p:cNvPr>
            <p:cNvSpPr txBox="1">
              <a:spLocks/>
            </p:cNvSpPr>
            <p:nvPr/>
          </p:nvSpPr>
          <p:spPr>
            <a:xfrm>
              <a:off x="9852685" y="874674"/>
              <a:ext cx="2339315" cy="513313"/>
            </a:xfrm>
            <a:prstGeom prst="rect">
              <a:avLst/>
            </a:prstGeom>
            <a:effectLst/>
          </p:spPr>
          <p:txBody>
            <a:bodyPr vert="horz" lIns="91440" tIns="45720" rIns="91440" bIns="45720" rtlCol="0" anchor="b">
              <a:norm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4800" kern="1200" cap="all">
                  <a:ln w="3175" cmpd="sng"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all" spc="0" normalizeH="0" baseline="0" noProof="0" dirty="0">
                  <a:ln w="3175" cmpd="sng"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 Black" panose="020B0A04020102020204" pitchFamily="34" charset="0"/>
                  <a:ea typeface="+mj-ea"/>
                  <a:cs typeface="+mj-cs"/>
                </a:rPr>
                <a:t>навигатор</a:t>
              </a:r>
            </a:p>
          </p:txBody>
        </p:sp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571F838-86F2-6C8F-BBCB-047FA60936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1086" y="4475916"/>
            <a:ext cx="1032974" cy="1113768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70A8E844-AFEF-006B-E735-AE91B064DAA4}"/>
              </a:ext>
            </a:extLst>
          </p:cNvPr>
          <p:cNvSpPr/>
          <p:nvPr/>
        </p:nvSpPr>
        <p:spPr>
          <a:xfrm flipV="1">
            <a:off x="3967747" y="1387987"/>
            <a:ext cx="7697876" cy="6421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8" name="Подзаголовок 2">
            <a:extLst>
              <a:ext uri="{FF2B5EF4-FFF2-40B4-BE49-F238E27FC236}">
                <a16:creationId xmlns:a16="http://schemas.microsoft.com/office/drawing/2014/main" id="{73AACE60-A2C7-D9FD-9DBD-3FDBECA2EF2C}"/>
              </a:ext>
            </a:extLst>
          </p:cNvPr>
          <p:cNvSpPr txBox="1">
            <a:spLocks/>
          </p:cNvSpPr>
          <p:nvPr/>
        </p:nvSpPr>
        <p:spPr>
          <a:xfrm rot="10800000" flipV="1">
            <a:off x="3438143" y="1426390"/>
            <a:ext cx="8345235" cy="4388630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	</a:t>
            </a:r>
            <a:r>
              <a:rPr kumimoji="0" lang="ru-RU" sz="2200" b="1" i="1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ВЫПУСКНИКИ 11-Х КЛАССОВ:</a:t>
            </a:r>
            <a:r>
              <a:rPr kumimoji="0" lang="ru-RU" sz="22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с ограниченными возможностями здоровья </a:t>
            </a: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(при наличии рекомендации ПМПК); </a:t>
            </a:r>
            <a:r>
              <a:rPr kumimoji="0" lang="ru-RU" sz="2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дети-инвалиды и инвалиды </a:t>
            </a: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(справка, подтверждающая факт установления инвалидности)</a:t>
            </a: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000" b="1" i="1" dirty="0">
                <a:solidFill>
                  <a:schemeClr val="tx1"/>
                </a:solidFill>
                <a:latin typeface="Century Gothic" panose="020B0502020202020204"/>
              </a:rPr>
              <a:t>    </a:t>
            </a: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ПО СВОЕМУ ВЫБОРУ</a:t>
            </a:r>
            <a:r>
              <a:rPr lang="ru-RU" sz="2000" b="1" i="1" dirty="0">
                <a:solidFill>
                  <a:schemeClr val="tx1"/>
                </a:solidFill>
                <a:latin typeface="Century Gothic" panose="020B0502020202020204"/>
              </a:rPr>
              <a:t> </a:t>
            </a: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могут пройти</a:t>
            </a: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ru-RU" sz="2000" b="1" i="1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ГИА-11:</a:t>
            </a: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1" i="1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В ФОРМЕ ПРОМЕЖУТОЧНОЙ АТТЕСТАЦИИ </a:t>
            </a: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в своих школах, </a:t>
            </a: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на основании результатов которой им выдадут </a:t>
            </a:r>
            <a:r>
              <a:rPr kumimoji="0" lang="ru-RU" sz="2000" b="1" i="1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АТТЕСТАТ ОБ ОСНОВНОМ ОБЩЕМ ОБРАЗОВАНИИ;</a:t>
            </a:r>
            <a:endParaRPr lang="ru-RU" sz="2000" b="1" i="1" u="sng" dirty="0">
              <a:solidFill>
                <a:srgbClr val="002060"/>
              </a:solidFill>
            </a:endParaRPr>
          </a:p>
          <a:p>
            <a:pPr marL="285750" lvl="0" indent="-285750" algn="just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ru-RU" sz="2000" b="1" i="1" u="sng" dirty="0">
                <a:solidFill>
                  <a:srgbClr val="002060"/>
                </a:solidFill>
              </a:rPr>
              <a:t>В ФОРМЕ ЕДИНОГО ГОСУДАРСТВЕННОГО ЭКЗАМЕНА </a:t>
            </a:r>
            <a:r>
              <a:rPr lang="ru-RU" sz="2000" b="1" i="1" u="sng" dirty="0">
                <a:solidFill>
                  <a:srgbClr val="C00000"/>
                </a:solidFill>
              </a:rPr>
              <a:t>(ЕГЭ) </a:t>
            </a:r>
            <a:r>
              <a:rPr lang="ru-RU" sz="2000" b="1" i="1" dirty="0">
                <a:solidFill>
                  <a:srgbClr val="76DBF4">
                    <a:lumMod val="20000"/>
                    <a:lumOff val="80000"/>
                  </a:srgbClr>
                </a:solidFill>
              </a:rPr>
              <a:t>по обязательным учебным предметам: </a:t>
            </a:r>
            <a:r>
              <a:rPr lang="ru-RU" sz="2000" b="1" i="1" dirty="0">
                <a:solidFill>
                  <a:srgbClr val="C00000"/>
                </a:solidFill>
              </a:rPr>
              <a:t>РУССКИЙ ЯЗЫК И МАТЕМАТИКА, учебные предметы по выбору.</a:t>
            </a:r>
            <a:endParaRPr kumimoji="0" lang="ru-RU" sz="2000" b="1" i="1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endParaRPr kumimoji="0" lang="ru-RU" sz="1800" b="1" i="1" u="none" strike="noStrike" kern="1200" cap="none" spc="0" normalizeH="0" baseline="0" noProof="0" dirty="0">
              <a:ln>
                <a:noFill/>
              </a:ln>
              <a:solidFill>
                <a:srgbClr val="76DBF4">
                  <a:lumMod val="20000"/>
                  <a:lumOff val="8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C5FF8933-E9A8-B286-6C11-B1F86C49A4CF}"/>
              </a:ext>
            </a:extLst>
          </p:cNvPr>
          <p:cNvSpPr/>
          <p:nvPr/>
        </p:nvSpPr>
        <p:spPr>
          <a:xfrm flipV="1">
            <a:off x="3787417" y="5815020"/>
            <a:ext cx="8058536" cy="6421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A953F35-79CB-433E-AC76-55EC161E84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662" y="1681705"/>
            <a:ext cx="2871026" cy="2510780"/>
          </a:xfrm>
          <a:prstGeom prst="rect">
            <a:avLst/>
          </a:prstGeom>
        </p:spPr>
      </p:pic>
      <p:sp>
        <p:nvSpPr>
          <p:cNvPr id="20" name="Подзаголовок 2">
            <a:extLst>
              <a:ext uri="{FF2B5EF4-FFF2-40B4-BE49-F238E27FC236}">
                <a16:creationId xmlns:a16="http://schemas.microsoft.com/office/drawing/2014/main" id="{31F61F65-4030-4153-A7EA-5B3A72FB5F4D}"/>
              </a:ext>
            </a:extLst>
          </p:cNvPr>
          <p:cNvSpPr txBox="1">
            <a:spLocks/>
          </p:cNvSpPr>
          <p:nvPr/>
        </p:nvSpPr>
        <p:spPr>
          <a:xfrm rot="10800000" flipV="1">
            <a:off x="1036319" y="4736568"/>
            <a:ext cx="8636457" cy="1518386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	 </a:t>
            </a:r>
            <a:endParaRPr kumimoji="0" lang="ru-RU" sz="2000" b="1" i="1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9A8779A-8F12-4582-AE5C-0592E504625E}"/>
              </a:ext>
            </a:extLst>
          </p:cNvPr>
          <p:cNvSpPr/>
          <p:nvPr/>
        </p:nvSpPr>
        <p:spPr>
          <a:xfrm>
            <a:off x="1036318" y="5873115"/>
            <a:ext cx="10747061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Допуском к участию в промежуточной аттестации является </a:t>
            </a:r>
            <a:r>
              <a:rPr kumimoji="0" lang="ru-RU" sz="2000" b="1" i="1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РЕЗУЛЬТАТ «ЗАЧЕТ» </a:t>
            </a:r>
            <a:r>
              <a:rPr kumimoji="0" lang="ru-RU" sz="2000" b="1" i="1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ПО ИТОГОВОМУ СОЧИНЕНИЮ (ИЗЛОЖЕНИЮ).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1" u="none" strike="noStrike" kern="1200" cap="none" spc="0" normalizeH="0" baseline="0" noProof="0" dirty="0">
              <a:ln>
                <a:noFill/>
              </a:ln>
              <a:solidFill>
                <a:srgbClr val="76DBF4">
                  <a:lumMod val="20000"/>
                  <a:lumOff val="8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7943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9FA27C4-D6FC-9CD1-B38A-DA630481D3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2630"/>
          <a:stretch/>
        </p:blipFill>
        <p:spPr>
          <a:xfrm>
            <a:off x="0" y="0"/>
            <a:ext cx="12192000" cy="1191237"/>
          </a:xfrm>
          <a:prstGeom prst="rect">
            <a:avLst/>
          </a:prstGeom>
        </p:spPr>
      </p:pic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8E106DDE-C7A4-7C92-251E-AAFB17657AD1}"/>
              </a:ext>
            </a:extLst>
          </p:cNvPr>
          <p:cNvSpPr txBox="1">
            <a:spLocks/>
          </p:cNvSpPr>
          <p:nvPr/>
        </p:nvSpPr>
        <p:spPr>
          <a:xfrm>
            <a:off x="3138279" y="1666066"/>
            <a:ext cx="5554511" cy="4078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ts val="2600"/>
              </a:lnSpc>
              <a:buNone/>
            </a:pPr>
            <a:r>
              <a:rPr lang="ru-RU" sz="2400" b="1" i="1" dirty="0">
                <a:solidFill>
                  <a:schemeClr val="tx1"/>
                </a:solidFill>
              </a:rPr>
              <a:t>Приказ Минобрнауки России</a:t>
            </a:r>
          </a:p>
          <a:p>
            <a:pPr marL="0" indent="0" algn="r">
              <a:lnSpc>
                <a:spcPts val="2600"/>
              </a:lnSpc>
              <a:buNone/>
            </a:pPr>
            <a:r>
              <a:rPr lang="ru-RU" sz="2400" b="1" i="1" dirty="0">
                <a:solidFill>
                  <a:schemeClr val="tx1"/>
                </a:solidFill>
              </a:rPr>
              <a:t>от 01.03.2023 № 231 </a:t>
            </a: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FB38E566-9C8C-1ACD-1141-2CD448D6B25C}"/>
              </a:ext>
            </a:extLst>
          </p:cNvPr>
          <p:cNvSpPr txBox="1">
            <a:spLocks/>
          </p:cNvSpPr>
          <p:nvPr/>
        </p:nvSpPr>
        <p:spPr>
          <a:xfrm>
            <a:off x="881170" y="603046"/>
            <a:ext cx="9194274" cy="7466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b="1" dirty="0">
                <a:solidFill>
                  <a:srgbClr val="002060"/>
                </a:solidFill>
              </a:rPr>
              <a:t>Особенности приема на обучение в образовательные организации высшего образования</a:t>
            </a:r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3A9F8D50-0A85-3DD5-FAB7-9505012F689A}"/>
              </a:ext>
            </a:extLst>
          </p:cNvPr>
          <p:cNvGrpSpPr/>
          <p:nvPr/>
        </p:nvGrpSpPr>
        <p:grpSpPr>
          <a:xfrm>
            <a:off x="9672777" y="169511"/>
            <a:ext cx="2425913" cy="1218476"/>
            <a:chOff x="9766087" y="169511"/>
            <a:chExt cx="2425913" cy="1218476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0DFB7EA5-3D85-69D2-9597-6DCD77FF64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66087" y="169511"/>
              <a:ext cx="2339315" cy="815562"/>
            </a:xfrm>
            <a:prstGeom prst="rect">
              <a:avLst/>
            </a:prstGeom>
          </p:spPr>
        </p:pic>
        <p:sp>
          <p:nvSpPr>
            <p:cNvPr id="12" name="Заголовок 1">
              <a:extLst>
                <a:ext uri="{FF2B5EF4-FFF2-40B4-BE49-F238E27FC236}">
                  <a16:creationId xmlns:a16="http://schemas.microsoft.com/office/drawing/2014/main" id="{CAFE2685-AC23-CFCE-9810-C86CF3DAC8DC}"/>
                </a:ext>
              </a:extLst>
            </p:cNvPr>
            <p:cNvSpPr txBox="1">
              <a:spLocks/>
            </p:cNvSpPr>
            <p:nvPr/>
          </p:nvSpPr>
          <p:spPr>
            <a:xfrm>
              <a:off x="9852685" y="874674"/>
              <a:ext cx="2339315" cy="513313"/>
            </a:xfrm>
            <a:prstGeom prst="rect">
              <a:avLst/>
            </a:prstGeom>
            <a:effectLst/>
          </p:spPr>
          <p:txBody>
            <a:bodyPr vert="horz" lIns="91440" tIns="45720" rIns="91440" bIns="45720" rtlCol="0" anchor="b">
              <a:norm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4800" kern="1200" cap="all">
                  <a:ln w="3175" cmpd="sng"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algn="ctr"/>
              <a:r>
                <a:rPr lang="ru-RU" sz="2400" b="1" dirty="0">
                  <a:solidFill>
                    <a:srgbClr val="0070C0"/>
                  </a:solidFill>
                  <a:latin typeface="Arial Black" panose="020B0A04020102020204" pitchFamily="34" charset="0"/>
                </a:rPr>
                <a:t>навигатор</a:t>
              </a:r>
            </a:p>
          </p:txBody>
        </p:sp>
      </p:grp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70A8E844-AFEF-006B-E735-AE91B064DAA4}"/>
              </a:ext>
            </a:extLst>
          </p:cNvPr>
          <p:cNvSpPr/>
          <p:nvPr/>
        </p:nvSpPr>
        <p:spPr>
          <a:xfrm>
            <a:off x="3043071" y="2358361"/>
            <a:ext cx="5551393" cy="929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дзаголовок 2">
            <a:extLst>
              <a:ext uri="{FF2B5EF4-FFF2-40B4-BE49-F238E27FC236}">
                <a16:creationId xmlns:a16="http://schemas.microsoft.com/office/drawing/2014/main" id="{73AACE60-A2C7-D9FD-9DBD-3FDBECA2EF2C}"/>
              </a:ext>
            </a:extLst>
          </p:cNvPr>
          <p:cNvSpPr txBox="1">
            <a:spLocks/>
          </p:cNvSpPr>
          <p:nvPr/>
        </p:nvSpPr>
        <p:spPr>
          <a:xfrm>
            <a:off x="2248678" y="2597054"/>
            <a:ext cx="6583876" cy="650942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800" b="1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	Обучающиеся, получившие </a:t>
            </a:r>
            <a:r>
              <a:rPr lang="ru-RU" sz="1800" b="1" i="1" u="sng" dirty="0">
                <a:solidFill>
                  <a:srgbClr val="C00000"/>
                </a:solidFill>
              </a:rPr>
              <a:t>АТТЕСТАТ О СРЕДНЕМ ОБЩЕМ ОБРАЗОВАНИИ,</a:t>
            </a:r>
            <a:r>
              <a:rPr lang="ru-RU" sz="1800" b="1" i="1" u="sng" dirty="0">
                <a:solidFill>
                  <a:srgbClr val="002060"/>
                </a:solidFill>
              </a:rPr>
              <a:t> </a:t>
            </a:r>
            <a:r>
              <a:rPr lang="ru-RU" sz="1800" b="1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принимаются в 2023/24, 2024/2025, 2025/2026, 2026/27 учебных годах на обучение в организации высшего образования Российской Федерации, </a:t>
            </a:r>
            <a:r>
              <a:rPr lang="ru-RU" sz="1800" b="1" i="1" u="sng" dirty="0">
                <a:solidFill>
                  <a:srgbClr val="002060"/>
                </a:solidFill>
              </a:rPr>
              <a:t>ВНЕ ЗАВИСИМОСТИ ОТ МЕСТА РАСПОЛОЖЕНИЯ ОБРАЗОВАТЕЛЬНОЙ ОРГАНИЗАЦИИ:</a:t>
            </a:r>
          </a:p>
          <a:p>
            <a:pPr algn="ctr"/>
            <a:r>
              <a:rPr lang="ru-RU" sz="1800" b="1" i="1" u="sng" dirty="0">
                <a:solidFill>
                  <a:srgbClr val="C00000"/>
                </a:solidFill>
              </a:rPr>
              <a:t>ПО ВЫБОРУ АБИТУРИЕНТОВ:</a:t>
            </a:r>
          </a:p>
          <a:p>
            <a:pPr algn="just"/>
            <a:r>
              <a:rPr lang="ru-RU" sz="1800" b="1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- по результатам </a:t>
            </a:r>
            <a:r>
              <a:rPr lang="ru-RU" sz="1800" b="1" i="1" u="sng" dirty="0">
                <a:solidFill>
                  <a:srgbClr val="C00000"/>
                </a:solidFill>
              </a:rPr>
              <a:t>ВСТУПИТЕЛЬНЫХ ИСПЫТАНИЙ,</a:t>
            </a:r>
            <a:r>
              <a:rPr lang="ru-RU" sz="1800" b="1" i="1" dirty="0">
                <a:solidFill>
                  <a:srgbClr val="C00000"/>
                </a:solidFill>
              </a:rPr>
              <a:t> </a:t>
            </a:r>
            <a:r>
              <a:rPr lang="ru-RU" sz="1800" b="1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проводимых образовательной организацией самостоятельно;</a:t>
            </a:r>
          </a:p>
          <a:p>
            <a:pPr algn="just"/>
            <a:r>
              <a:rPr lang="ru-RU" sz="1800" b="1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- по результатам </a:t>
            </a:r>
            <a:r>
              <a:rPr lang="ru-RU" sz="1800" b="1" i="1" u="sng" dirty="0">
                <a:solidFill>
                  <a:srgbClr val="C00000"/>
                </a:solidFill>
              </a:rPr>
              <a:t>ЕГЭ.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C5FF8933-E9A8-B286-6C11-B1F86C49A4CF}"/>
              </a:ext>
            </a:extLst>
          </p:cNvPr>
          <p:cNvSpPr/>
          <p:nvPr/>
        </p:nvSpPr>
        <p:spPr>
          <a:xfrm>
            <a:off x="2374638" y="6197574"/>
            <a:ext cx="6232269" cy="810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2B0088A-E7EB-8D4A-5D61-AF9E016E827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104" r="15658" b="5442"/>
          <a:stretch/>
        </p:blipFill>
        <p:spPr>
          <a:xfrm>
            <a:off x="74450" y="2596521"/>
            <a:ext cx="2174228" cy="25744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C691187-9B51-A0A1-D930-980379D09B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3958" y="1533719"/>
            <a:ext cx="3126127" cy="44205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571F838-86F2-6C8F-BBCB-047FA60936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09893" y="2341584"/>
            <a:ext cx="607218" cy="56268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EBD6E83-4492-00AB-0801-DC8670C665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9962" y="1250273"/>
            <a:ext cx="3396342" cy="109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277613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690</TotalTime>
  <Words>529</Words>
  <Application>Microsoft Office PowerPoint</Application>
  <PresentationFormat>Широкоэкранный</PresentationFormat>
  <Paragraphs>53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Arial Black</vt:lpstr>
      <vt:lpstr>Century Gothic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Нормативные правовые акты</dc:title>
  <dc:creator>Роман Е. Шевченко</dc:creator>
  <cp:lastModifiedBy>Ольга В. Мойсеева</cp:lastModifiedBy>
  <cp:revision>67</cp:revision>
  <dcterms:created xsi:type="dcterms:W3CDTF">2023-04-04T13:37:55Z</dcterms:created>
  <dcterms:modified xsi:type="dcterms:W3CDTF">2023-09-13T06:55:25Z</dcterms:modified>
</cp:coreProperties>
</file>